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7"/>
  </p:notesMasterIdLst>
  <p:handoutMasterIdLst>
    <p:handoutMasterId r:id="rId18"/>
  </p:handoutMasterIdLst>
  <p:sldIdLst>
    <p:sldId id="256" r:id="rId5"/>
    <p:sldId id="277" r:id="rId6"/>
    <p:sldId id="261" r:id="rId7"/>
    <p:sldId id="262" r:id="rId8"/>
    <p:sldId id="289" r:id="rId9"/>
    <p:sldId id="264" r:id="rId10"/>
    <p:sldId id="258" r:id="rId11"/>
    <p:sldId id="278" r:id="rId12"/>
    <p:sldId id="266" r:id="rId13"/>
    <p:sldId id="292" r:id="rId14"/>
    <p:sldId id="268"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09" autoAdjust="0"/>
  </p:normalViewPr>
  <p:slideViewPr>
    <p:cSldViewPr snapToGrid="0">
      <p:cViewPr>
        <p:scale>
          <a:sx n="75" d="100"/>
          <a:sy n="75" d="100"/>
        </p:scale>
        <p:origin x="974" y="120"/>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8/16/2024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8/16/2024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F5756781-A599-0594-4502-A54BC85E87FF}"/>
              </a:ext>
            </a:extLst>
          </p:cNvPr>
          <p:cNvSpPr>
            <a:spLocks noGrp="1"/>
          </p:cNvSpPr>
          <p:nvPr>
            <p:ph sz="quarter" idx="16"/>
          </p:nvPr>
        </p:nvSpPr>
        <p:spPr>
          <a:xfrm>
            <a:off x="838199" y="2136775"/>
            <a:ext cx="10515599" cy="369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24466" y="1642479"/>
            <a:ext cx="10992464" cy="1122202"/>
          </a:xfrm>
        </p:spPr>
        <p:txBody>
          <a:bodyPr/>
          <a:lstStyle/>
          <a:p>
            <a:r>
              <a:rPr lang="en-IN" sz="4400" b="1" u="sng" dirty="0">
                <a:latin typeface="Arial Rounded MT Bold" panose="020F0704030504030204" pitchFamily="34" charset="0"/>
              </a:rPr>
              <a:t>Entertainment Industry Analysis</a:t>
            </a:r>
            <a:endParaRPr lang="en-US" sz="4400" b="1" u="sng" dirty="0">
              <a:latin typeface="Arial Rounded MT Bold" panose="020F0704030504030204" pitchFamily="34" charset="0"/>
            </a:endParaRP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2745837" y="184254"/>
            <a:ext cx="8421688" cy="1325563"/>
          </a:xfrm>
        </p:spPr>
        <p:txBody>
          <a:bodyPr/>
          <a:lstStyle/>
          <a:p>
            <a:r>
              <a:rPr lang="en-US" b="1" dirty="0"/>
              <a:t>DASHBOARDS</a:t>
            </a:r>
            <a:br>
              <a:rPr lang="en-US" dirty="0"/>
            </a:br>
            <a:endParaRPr lang="en-US" dirty="0"/>
          </a:p>
        </p:txBody>
      </p:sp>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pic>
        <p:nvPicPr>
          <p:cNvPr id="34" name="Picture 33">
            <a:extLst>
              <a:ext uri="{FF2B5EF4-FFF2-40B4-BE49-F238E27FC236}">
                <a16:creationId xmlns:a16="http://schemas.microsoft.com/office/drawing/2014/main" id="{0E3BDA59-D72D-D260-E098-37E7E77E47C7}"/>
              </a:ext>
            </a:extLst>
          </p:cNvPr>
          <p:cNvPicPr>
            <a:picLocks noChangeAspect="1"/>
          </p:cNvPicPr>
          <p:nvPr/>
        </p:nvPicPr>
        <p:blipFill rotWithShape="1">
          <a:blip r:embed="rId2"/>
          <a:srcRect t="23942" r="3548" b="9104"/>
          <a:stretch/>
        </p:blipFill>
        <p:spPr>
          <a:xfrm>
            <a:off x="344129" y="1317522"/>
            <a:ext cx="5751871" cy="45916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4" name="Picture 43">
            <a:extLst>
              <a:ext uri="{FF2B5EF4-FFF2-40B4-BE49-F238E27FC236}">
                <a16:creationId xmlns:a16="http://schemas.microsoft.com/office/drawing/2014/main" id="{D42C786B-308F-5DA3-9FD0-5E05B5FA7658}"/>
              </a:ext>
            </a:extLst>
          </p:cNvPr>
          <p:cNvPicPr>
            <a:picLocks noChangeAspect="1"/>
          </p:cNvPicPr>
          <p:nvPr/>
        </p:nvPicPr>
        <p:blipFill rotWithShape="1">
          <a:blip r:embed="rId3"/>
          <a:srcRect t="12846" r="2823" b="17400"/>
          <a:stretch/>
        </p:blipFill>
        <p:spPr>
          <a:xfrm>
            <a:off x="6596395" y="1229032"/>
            <a:ext cx="5179142" cy="46801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4854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E2250EB-793C-D3F0-8B99-B1C89336C26D}"/>
              </a:ext>
            </a:extLst>
          </p:cNvPr>
          <p:cNvPicPr>
            <a:picLocks noChangeAspect="1"/>
          </p:cNvPicPr>
          <p:nvPr/>
        </p:nvPicPr>
        <p:blipFill rotWithShape="1">
          <a:blip r:embed="rId2"/>
          <a:srcRect t="12904" r="4194" b="10251"/>
          <a:stretch/>
        </p:blipFill>
        <p:spPr>
          <a:xfrm>
            <a:off x="589280" y="620742"/>
            <a:ext cx="5364479" cy="53501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Picture 22">
            <a:extLst>
              <a:ext uri="{FF2B5EF4-FFF2-40B4-BE49-F238E27FC236}">
                <a16:creationId xmlns:a16="http://schemas.microsoft.com/office/drawing/2014/main" id="{8D720292-8A01-D9B1-3FAA-457BFECBEF7E}"/>
              </a:ext>
            </a:extLst>
          </p:cNvPr>
          <p:cNvPicPr>
            <a:picLocks noChangeAspect="1"/>
          </p:cNvPicPr>
          <p:nvPr/>
        </p:nvPicPr>
        <p:blipFill rotWithShape="1">
          <a:blip r:embed="rId3"/>
          <a:srcRect t="22519" r="4000" b="20889"/>
          <a:stretch/>
        </p:blipFill>
        <p:spPr>
          <a:xfrm>
            <a:off x="6339840" y="538479"/>
            <a:ext cx="5364480" cy="54323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51694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3178629" y="1071491"/>
            <a:ext cx="5431971" cy="846301"/>
          </a:xfrm>
        </p:spPr>
        <p:txBody>
          <a:bodyPr/>
          <a:lstStyle/>
          <a:p>
            <a:pPr algn="ctr"/>
            <a:r>
              <a:rPr lang="en-IN" b="1" dirty="0"/>
              <a:t>Conclusion</a:t>
            </a:r>
            <a:endParaRPr lang="en-US" b="1" dirty="0"/>
          </a:p>
        </p:txBody>
      </p:sp>
      <p:sp>
        <p:nvSpPr>
          <p:cNvPr id="6" name="Slide Number Placeholder 5">
            <a:extLst>
              <a:ext uri="{FF2B5EF4-FFF2-40B4-BE49-F238E27FC236}">
                <a16:creationId xmlns:a16="http://schemas.microsoft.com/office/drawing/2014/main" id="{BA32F697-D1D4-4B0A-B960-D1869BF860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
        <p:nvSpPr>
          <p:cNvPr id="18" name="Rectangle 1">
            <a:extLst>
              <a:ext uri="{FF2B5EF4-FFF2-40B4-BE49-F238E27FC236}">
                <a16:creationId xmlns:a16="http://schemas.microsoft.com/office/drawing/2014/main" id="{DE87342F-2C07-01E7-6247-69DE3A7BC8DE}"/>
              </a:ext>
            </a:extLst>
          </p:cNvPr>
          <p:cNvSpPr>
            <a:spLocks noGrp="1" noChangeArrowheads="1"/>
          </p:cNvSpPr>
          <p:nvPr>
            <p:ph type="body" sz="quarter" idx="13"/>
          </p:nvPr>
        </p:nvSpPr>
        <p:spPr bwMode="auto">
          <a:xfrm>
            <a:off x="670561" y="2690336"/>
            <a:ext cx="950976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Gender Differences:</a:t>
            </a:r>
            <a:r>
              <a:rPr kumimoji="0" lang="en-US" altLang="en-US" sz="1800" b="0" i="0" u="none" strike="noStrike" cap="none" normalizeH="0" baseline="0" dirty="0">
                <a:ln>
                  <a:noFill/>
                </a:ln>
                <a:solidFill>
                  <a:schemeClr val="tx1"/>
                </a:solidFill>
                <a:effectLst/>
                <a:latin typeface="Arial" panose="020B0604020202020204" pitchFamily="34" charset="0"/>
              </a:rPr>
              <a:t> Male entertainers generally have a longer career span and a later breakthrough age compared to female entertainers.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Trends Over Time:</a:t>
            </a:r>
            <a:r>
              <a:rPr kumimoji="0" lang="en-US" altLang="en-US" sz="1800" b="0" i="0" u="none" strike="noStrike" cap="none" normalizeH="0" baseline="0" dirty="0">
                <a:ln>
                  <a:noFill/>
                </a:ln>
                <a:solidFill>
                  <a:schemeClr val="tx1"/>
                </a:solidFill>
                <a:effectLst/>
                <a:latin typeface="Arial" panose="020B0604020202020204" pitchFamily="34" charset="0"/>
              </a:rPr>
              <a:t> The average age at breakthrough and at the first major award has varied across decades, with recent decades showing a decrease in breakthrough age. </a:t>
            </a:r>
          </a:p>
        </p:txBody>
      </p:sp>
    </p:spTree>
    <p:extLst>
      <p:ext uri="{BB962C8B-B14F-4D97-AF65-F5344CB8AC3E}">
        <p14:creationId xmlns:p14="http://schemas.microsoft.com/office/powerpoint/2010/main" val="1472106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3171825" cy="1325563"/>
          </a:xfrm>
        </p:spPr>
        <p:txBody>
          <a:bodyPr/>
          <a:lstStyle/>
          <a:p>
            <a:r>
              <a:rPr lang="en-IN" sz="1800" b="1" kern="100" dirty="0">
                <a:solidFill>
                  <a:srgbClr val="000000"/>
                </a:solidFill>
                <a:effectLst/>
                <a:latin typeface="Arial" panose="020B0604020202020204" pitchFamily="34" charset="0"/>
                <a:ea typeface="Arial" panose="020B0604020202020204" pitchFamily="34" charset="0"/>
              </a:rPr>
              <a:t>Problem Statement:</a:t>
            </a:r>
            <a:br>
              <a:rPr lang="en-IN" sz="1800" kern="100" dirty="0">
                <a:solidFill>
                  <a:srgbClr val="000000"/>
                </a:solidFill>
                <a:effectLst/>
                <a:latin typeface="Calibri" panose="020F0502020204030204" pitchFamily="34" charset="0"/>
                <a:ea typeface="Calibri" panose="020F0502020204030204" pitchFamily="34" charset="0"/>
              </a:rPr>
            </a:br>
            <a:endParaRPr lang="en-US" dirty="0"/>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US" smtClean="0"/>
              <a:pPr/>
              <a:t>2</a:t>
            </a:fld>
            <a:endParaRPr lang="en-US" dirty="0"/>
          </a:p>
        </p:txBody>
      </p:sp>
      <p:sp>
        <p:nvSpPr>
          <p:cNvPr id="9" name="Rectangle 5">
            <a:extLst>
              <a:ext uri="{FF2B5EF4-FFF2-40B4-BE49-F238E27FC236}">
                <a16:creationId xmlns:a16="http://schemas.microsoft.com/office/drawing/2014/main" id="{2081ABB1-569D-44E3-2C0F-F2BFCB2AE71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0" name="Rectangle 6">
            <a:extLst>
              <a:ext uri="{FF2B5EF4-FFF2-40B4-BE49-F238E27FC236}">
                <a16:creationId xmlns:a16="http://schemas.microsoft.com/office/drawing/2014/main" id="{5F8B6A1F-0048-3183-5C54-F3E7C9513AFB}"/>
              </a:ext>
            </a:extLst>
          </p:cNvPr>
          <p:cNvSpPr>
            <a:spLocks noChangeArrowheads="1"/>
          </p:cNvSpPr>
          <p:nvPr/>
        </p:nvSpPr>
        <p:spPr bwMode="auto">
          <a:xfrm>
            <a:off x="1333499" y="2159217"/>
            <a:ext cx="784590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600" b="0" i="0" u="none" strike="noStrike" cap="none" normalizeH="0" baseline="0" dirty="0">
                <a:ln>
                  <a:noFill/>
                </a:ln>
                <a:solidFill>
                  <a:srgbClr val="000000"/>
                </a:solidFill>
                <a:effectLst/>
                <a:latin typeface="+mj-lt"/>
                <a:ea typeface="Calibri" panose="020F0502020204030204" pitchFamily="34" charset="0"/>
              </a:rPr>
            </a:br>
            <a:r>
              <a:rPr kumimoji="0" lang="en-US" altLang="en-US" sz="1600" b="0" i="0" u="none" strike="noStrike" cap="none" normalizeH="0" baseline="0" dirty="0">
                <a:ln>
                  <a:noFill/>
                </a:ln>
                <a:solidFill>
                  <a:srgbClr val="000000"/>
                </a:solidFill>
                <a:effectLst/>
                <a:latin typeface="+mj-lt"/>
                <a:ea typeface="Arial" panose="020B0604020202020204" pitchFamily="34" charset="0"/>
              </a:rPr>
              <a:t>Normal life can be stressful, and people need to relax. Being entertained by others is a wonderful way to take some time out of life. It can reduce stress and make life's issues easier to face. The media and entertainment industry consists of film, television, radio and print. These segments include movies, TV shows, radio shows, news, music, newspapers, magazines, and books. The entertainment industry is a group of sub-industries devoted to entertainment. The entertainment industry is used to describe the mass media companies that control the distribution and manufacture of mass media entertainment.</a:t>
            </a:r>
            <a:endParaRPr kumimoji="0" lang="en-US" altLang="en-US" sz="16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618597" y="766532"/>
            <a:ext cx="9341479" cy="668978"/>
          </a:xfrm>
        </p:spPr>
        <p:txBody>
          <a:bodyPr>
            <a:normAutofit fontScale="90000"/>
          </a:bodyPr>
          <a:lstStyle/>
          <a:p>
            <a:br>
              <a:rPr lang="en-US" b="1" dirty="0"/>
            </a:br>
            <a:r>
              <a:rPr lang="en-US" b="1" dirty="0"/>
              <a:t>Objective</a:t>
            </a:r>
            <a:br>
              <a:rPr lang="en-US" b="1" dirty="0"/>
            </a:br>
            <a:br>
              <a:rPr lang="en-US" b="1" dirty="0"/>
            </a:br>
            <a:endParaRPr lang="en-US" dirty="0"/>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3</a:t>
            </a:fld>
            <a:endParaRPr lang="en-US" dirty="0"/>
          </a:p>
        </p:txBody>
      </p:sp>
      <p:sp>
        <p:nvSpPr>
          <p:cNvPr id="28" name="TextBox 27">
            <a:extLst>
              <a:ext uri="{FF2B5EF4-FFF2-40B4-BE49-F238E27FC236}">
                <a16:creationId xmlns:a16="http://schemas.microsoft.com/office/drawing/2014/main" id="{377BE503-1BBC-8CD1-BEC4-AC65969A33A1}"/>
              </a:ext>
            </a:extLst>
          </p:cNvPr>
          <p:cNvSpPr txBox="1"/>
          <p:nvPr/>
        </p:nvSpPr>
        <p:spPr>
          <a:xfrm>
            <a:off x="1022554" y="1238864"/>
            <a:ext cx="7462684" cy="1477328"/>
          </a:xfrm>
          <a:prstGeom prst="rect">
            <a:avLst/>
          </a:prstGeom>
          <a:noFill/>
        </p:spPr>
        <p:txBody>
          <a:bodyPr wrap="square" rtlCol="0">
            <a:spAutoFit/>
          </a:bodyPr>
          <a:lstStyle/>
          <a:p>
            <a:pPr algn="just"/>
            <a:r>
              <a:rPr lang="en-US" dirty="0">
                <a:latin typeface="+mj-lt"/>
              </a:rPr>
              <a:t>The goal is to analyze a dataset of entertainers to uncover patterns related to their career spans, breakthrough ages, and the ages at which they receive major awards. The analysis will also explore trends over time and differences based on gender.</a:t>
            </a:r>
          </a:p>
          <a:p>
            <a:endParaRPr lang="en-IN" dirty="0"/>
          </a:p>
        </p:txBody>
      </p:sp>
      <p:sp>
        <p:nvSpPr>
          <p:cNvPr id="29" name="Title 1">
            <a:extLst>
              <a:ext uri="{FF2B5EF4-FFF2-40B4-BE49-F238E27FC236}">
                <a16:creationId xmlns:a16="http://schemas.microsoft.com/office/drawing/2014/main" id="{58063814-941D-525C-CF4E-AA370B0E9140}"/>
              </a:ext>
            </a:extLst>
          </p:cNvPr>
          <p:cNvSpPr txBox="1">
            <a:spLocks/>
          </p:cNvSpPr>
          <p:nvPr/>
        </p:nvSpPr>
        <p:spPr>
          <a:xfrm>
            <a:off x="757083" y="3268841"/>
            <a:ext cx="9341479" cy="668978"/>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br>
              <a:rPr lang="en-IN" b="1" dirty="0"/>
            </a:br>
            <a:r>
              <a:rPr lang="en-IN" sz="11200" b="1" dirty="0"/>
              <a:t>SIGNIFICANCE</a:t>
            </a:r>
            <a:endParaRPr lang="en-IN" sz="8000" b="1" dirty="0"/>
          </a:p>
          <a:p>
            <a:br>
              <a:rPr lang="en-IN" b="1" dirty="0"/>
            </a:br>
            <a:br>
              <a:rPr lang="en-IN" b="1" dirty="0"/>
            </a:br>
            <a:endParaRPr lang="en-IN" dirty="0"/>
          </a:p>
        </p:txBody>
      </p:sp>
      <p:sp>
        <p:nvSpPr>
          <p:cNvPr id="31" name="Rectangle 1">
            <a:extLst>
              <a:ext uri="{FF2B5EF4-FFF2-40B4-BE49-F238E27FC236}">
                <a16:creationId xmlns:a16="http://schemas.microsoft.com/office/drawing/2014/main" id="{28855646-6A0E-5F46-E800-AA487D1AD591}"/>
              </a:ext>
            </a:extLst>
          </p:cNvPr>
          <p:cNvSpPr>
            <a:spLocks noChangeArrowheads="1"/>
          </p:cNvSpPr>
          <p:nvPr/>
        </p:nvSpPr>
        <p:spPr bwMode="auto">
          <a:xfrm>
            <a:off x="757083" y="3848915"/>
            <a:ext cx="101763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For Industry Stakeholders:</a:t>
            </a:r>
            <a:r>
              <a:rPr kumimoji="0" lang="en-US" altLang="en-US" sz="1800" b="0" i="0" u="none" strike="noStrike" cap="none" normalizeH="0" baseline="0" dirty="0">
                <a:ln>
                  <a:noFill/>
                </a:ln>
                <a:solidFill>
                  <a:schemeClr val="tx1"/>
                </a:solidFill>
                <a:effectLst/>
                <a:latin typeface="Arial" panose="020B0604020202020204" pitchFamily="34" charset="0"/>
              </a:rPr>
              <a:t> Understanding these trends can help the industry foster talent and manage careers more effectively.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Further Research:</a:t>
            </a:r>
            <a:r>
              <a:rPr kumimoji="0" lang="en-US" altLang="en-US" sz="1800" b="0" i="0" u="none" strike="noStrike" cap="none" normalizeH="0" baseline="0" dirty="0">
                <a:ln>
                  <a:noFill/>
                </a:ln>
                <a:solidFill>
                  <a:schemeClr val="tx1"/>
                </a:solidFill>
                <a:effectLst/>
                <a:latin typeface="Arial" panose="020B0604020202020204" pitchFamily="34" charset="0"/>
              </a:rPr>
              <a:t> Expanding the dataset and including more recent data could yield additional insights into modern entertainment trends. </a:t>
            </a:r>
          </a:p>
        </p:txBody>
      </p:sp>
    </p:spTree>
    <p:extLst>
      <p:ext uri="{BB962C8B-B14F-4D97-AF65-F5344CB8AC3E}">
        <p14:creationId xmlns:p14="http://schemas.microsoft.com/office/powerpoint/2010/main" val="1738561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2325688" y="0"/>
            <a:ext cx="8421688" cy="1325563"/>
          </a:xfrm>
        </p:spPr>
        <p:txBody>
          <a:bodyPr/>
          <a:lstStyle/>
          <a:p>
            <a:r>
              <a:rPr lang="en-IN" b="1" dirty="0"/>
              <a:t>Data Overview</a:t>
            </a:r>
            <a:endParaRPr lang="en-US" b="1"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620660" y="1114115"/>
            <a:ext cx="10411134" cy="1325562"/>
          </a:xfrm>
        </p:spPr>
        <p:txBody>
          <a:bodyPr>
            <a:noAutofit/>
          </a:bodyPr>
          <a:lstStyle/>
          <a:p>
            <a:pPr algn="just"/>
            <a:r>
              <a:rPr lang="en-US" dirty="0"/>
              <a:t>The dataset contains the following columns:</a:t>
            </a:r>
          </a:p>
          <a:p>
            <a:pPr algn="just">
              <a:buFont typeface="+mj-lt"/>
              <a:buAutoNum type="arabicPeriod"/>
            </a:pPr>
            <a:r>
              <a:rPr lang="en-US" b="1" dirty="0"/>
              <a:t>Entertainer:</a:t>
            </a:r>
            <a:r>
              <a:rPr lang="en-US" dirty="0"/>
              <a:t> Name of the entertainer.</a:t>
            </a:r>
          </a:p>
          <a:p>
            <a:pPr algn="just">
              <a:buFont typeface="+mj-lt"/>
              <a:buAutoNum type="arabicPeriod"/>
            </a:pPr>
            <a:r>
              <a:rPr lang="en-US" b="1" dirty="0"/>
              <a:t>Gender (traditional):</a:t>
            </a:r>
            <a:r>
              <a:rPr lang="en-US" dirty="0"/>
              <a:t> Gender of the entertainer.</a:t>
            </a:r>
          </a:p>
          <a:p>
            <a:pPr algn="just">
              <a:buFont typeface="+mj-lt"/>
              <a:buAutoNum type="arabicPeriod"/>
            </a:pPr>
            <a:r>
              <a:rPr lang="en-US" b="1" dirty="0"/>
              <a:t>Birth Year:</a:t>
            </a:r>
            <a:r>
              <a:rPr lang="en-US" dirty="0"/>
              <a:t> Year of birth.</a:t>
            </a:r>
          </a:p>
          <a:p>
            <a:pPr algn="just">
              <a:buFont typeface="+mj-lt"/>
              <a:buAutoNum type="arabicPeriod"/>
            </a:pPr>
            <a:r>
              <a:rPr lang="en-US" b="1" dirty="0"/>
              <a:t>Year of Breakthrough/#1 Hit/Award Nomination:</a:t>
            </a:r>
            <a:r>
              <a:rPr lang="en-US" dirty="0"/>
              <a:t> Year of major breakthrough.</a:t>
            </a:r>
          </a:p>
          <a:p>
            <a:pPr algn="just">
              <a:buFont typeface="+mj-lt"/>
              <a:buAutoNum type="arabicPeriod"/>
            </a:pPr>
            <a:r>
              <a:rPr lang="en-US" b="1" dirty="0"/>
              <a:t>Breakthrough Name:</a:t>
            </a:r>
            <a:r>
              <a:rPr lang="en-US" dirty="0"/>
              <a:t> Name of the work that marked the breakthrough.</a:t>
            </a:r>
          </a:p>
          <a:p>
            <a:pPr algn="just">
              <a:buFont typeface="+mj-lt"/>
              <a:buAutoNum type="arabicPeriod"/>
            </a:pPr>
            <a:r>
              <a:rPr lang="en-US" b="1" dirty="0"/>
              <a:t>Year of First Oscar/Grammy/Emmy:</a:t>
            </a:r>
            <a:r>
              <a:rPr lang="en-US" dirty="0"/>
              <a:t> Year of the first major award.</a:t>
            </a:r>
          </a:p>
          <a:p>
            <a:pPr algn="just">
              <a:buFont typeface="+mj-lt"/>
              <a:buAutoNum type="arabicPeriod"/>
            </a:pPr>
            <a:r>
              <a:rPr lang="en-US" b="1" dirty="0"/>
              <a:t>Year of Last Major Work (arguable):</a:t>
            </a:r>
            <a:r>
              <a:rPr lang="en-US" dirty="0"/>
              <a:t> Year of last significant work.</a:t>
            </a:r>
          </a:p>
          <a:p>
            <a:pPr algn="just">
              <a:buFont typeface="+mj-lt"/>
              <a:buAutoNum type="arabicPeriod"/>
            </a:pPr>
            <a:r>
              <a:rPr lang="en-US" b="1" dirty="0"/>
              <a:t>Year of Death:</a:t>
            </a:r>
            <a:r>
              <a:rPr lang="en-US" dirty="0"/>
              <a:t> Year of death (if applicable).</a:t>
            </a:r>
          </a:p>
          <a:p>
            <a:pPr algn="just"/>
            <a:endParaRPr lang="en-US" dirty="0"/>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240398" y="205073"/>
            <a:ext cx="4695395" cy="542180"/>
          </a:xfrm>
        </p:spPr>
        <p:txBody>
          <a:bodyPr/>
          <a:lstStyle/>
          <a:p>
            <a:r>
              <a:rPr lang="en-US" b="1" dirty="0"/>
              <a:t>DATA PROCESSING</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5</a:t>
            </a:fld>
            <a:endParaRPr lang="en-US" dirty="0"/>
          </a:p>
        </p:txBody>
      </p:sp>
      <p:pic>
        <p:nvPicPr>
          <p:cNvPr id="31" name="Picture 30">
            <a:extLst>
              <a:ext uri="{FF2B5EF4-FFF2-40B4-BE49-F238E27FC236}">
                <a16:creationId xmlns:a16="http://schemas.microsoft.com/office/drawing/2014/main" id="{36EF5A2E-3842-6937-0632-BDAA8ABEC3DA}"/>
              </a:ext>
            </a:extLst>
          </p:cNvPr>
          <p:cNvPicPr>
            <a:picLocks noChangeAspect="1"/>
          </p:cNvPicPr>
          <p:nvPr/>
        </p:nvPicPr>
        <p:blipFill rotWithShape="1">
          <a:blip r:embed="rId2"/>
          <a:srcRect r="64696" b="3207"/>
          <a:stretch/>
        </p:blipFill>
        <p:spPr>
          <a:xfrm>
            <a:off x="220093" y="983225"/>
            <a:ext cx="3534991" cy="54517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3" name="Picture 32">
            <a:extLst>
              <a:ext uri="{FF2B5EF4-FFF2-40B4-BE49-F238E27FC236}">
                <a16:creationId xmlns:a16="http://schemas.microsoft.com/office/drawing/2014/main" id="{132EF2BA-58E3-43B3-93A4-EBBF9CE602DE}"/>
              </a:ext>
            </a:extLst>
          </p:cNvPr>
          <p:cNvPicPr>
            <a:picLocks noChangeAspect="1"/>
          </p:cNvPicPr>
          <p:nvPr/>
        </p:nvPicPr>
        <p:blipFill rotWithShape="1">
          <a:blip r:embed="rId3"/>
          <a:srcRect l="645" t="-795" r="53845" b="4085"/>
          <a:stretch/>
        </p:blipFill>
        <p:spPr>
          <a:xfrm>
            <a:off x="3887945" y="904568"/>
            <a:ext cx="3944162" cy="54517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5" name="Picture 34">
            <a:extLst>
              <a:ext uri="{FF2B5EF4-FFF2-40B4-BE49-F238E27FC236}">
                <a16:creationId xmlns:a16="http://schemas.microsoft.com/office/drawing/2014/main" id="{40A802D9-D48A-1B15-2E34-5C9D4F255B17}"/>
              </a:ext>
            </a:extLst>
          </p:cNvPr>
          <p:cNvPicPr>
            <a:picLocks noChangeAspect="1"/>
          </p:cNvPicPr>
          <p:nvPr/>
        </p:nvPicPr>
        <p:blipFill rotWithShape="1">
          <a:blip r:embed="rId4"/>
          <a:srcRect l="1" r="54597" b="6168"/>
          <a:stretch/>
        </p:blipFill>
        <p:spPr>
          <a:xfrm>
            <a:off x="8062451" y="904568"/>
            <a:ext cx="3823969" cy="55748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44941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12713" y="255639"/>
            <a:ext cx="5111750" cy="536474"/>
          </a:xfrm>
        </p:spPr>
        <p:txBody>
          <a:bodyPr/>
          <a:lstStyle/>
          <a:p>
            <a:r>
              <a:rPr lang="en-US" b="1" dirty="0"/>
              <a:t>DATA CLEANING</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pic>
        <p:nvPicPr>
          <p:cNvPr id="10" name="Picture 9">
            <a:extLst>
              <a:ext uri="{FF2B5EF4-FFF2-40B4-BE49-F238E27FC236}">
                <a16:creationId xmlns:a16="http://schemas.microsoft.com/office/drawing/2014/main" id="{2EFC686E-637F-A31D-6E32-3C8591FB6A40}"/>
              </a:ext>
            </a:extLst>
          </p:cNvPr>
          <p:cNvPicPr>
            <a:picLocks noChangeAspect="1"/>
          </p:cNvPicPr>
          <p:nvPr/>
        </p:nvPicPr>
        <p:blipFill rotWithShape="1">
          <a:blip r:embed="rId2"/>
          <a:srcRect r="12420" b="22437"/>
          <a:stretch/>
        </p:blipFill>
        <p:spPr>
          <a:xfrm>
            <a:off x="373627" y="1037098"/>
            <a:ext cx="10677832" cy="5319252"/>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0" y="-201561"/>
            <a:ext cx="5643101" cy="1174855"/>
          </a:xfrm>
        </p:spPr>
        <p:txBody>
          <a:bodyPr/>
          <a:lstStyle/>
          <a:p>
            <a:r>
              <a:rPr lang="en-US" b="1" dirty="0"/>
              <a:t>DATA ANALYSIS</a:t>
            </a:r>
          </a:p>
        </p:txBody>
      </p:sp>
      <p:pic>
        <p:nvPicPr>
          <p:cNvPr id="6" name="Picture 5">
            <a:extLst>
              <a:ext uri="{FF2B5EF4-FFF2-40B4-BE49-F238E27FC236}">
                <a16:creationId xmlns:a16="http://schemas.microsoft.com/office/drawing/2014/main" id="{82AA93B3-3BE7-82CC-842F-1BB063614F32}"/>
              </a:ext>
            </a:extLst>
          </p:cNvPr>
          <p:cNvPicPr>
            <a:picLocks noChangeAspect="1"/>
          </p:cNvPicPr>
          <p:nvPr/>
        </p:nvPicPr>
        <p:blipFill rotWithShape="1">
          <a:blip r:embed="rId2"/>
          <a:srcRect l="1" t="8459" r="47903" b="7528"/>
          <a:stretch/>
        </p:blipFill>
        <p:spPr>
          <a:xfrm>
            <a:off x="767529" y="1042121"/>
            <a:ext cx="8278148" cy="51153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07789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286750CB-3A75-D221-836F-499C3220B44E}"/>
              </a:ext>
            </a:extLst>
          </p:cNvPr>
          <p:cNvPicPr>
            <a:picLocks noChangeAspect="1"/>
          </p:cNvPicPr>
          <p:nvPr/>
        </p:nvPicPr>
        <p:blipFill rotWithShape="1">
          <a:blip r:embed="rId2"/>
          <a:srcRect t="9749" r="36935" b="9247"/>
          <a:stretch/>
        </p:blipFill>
        <p:spPr>
          <a:xfrm>
            <a:off x="6735967" y="1071716"/>
            <a:ext cx="4790206" cy="45326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 name="Picture 27">
            <a:extLst>
              <a:ext uri="{FF2B5EF4-FFF2-40B4-BE49-F238E27FC236}">
                <a16:creationId xmlns:a16="http://schemas.microsoft.com/office/drawing/2014/main" id="{F46C6C63-88B9-A41C-7825-DADAD20A9A3C}"/>
              </a:ext>
            </a:extLst>
          </p:cNvPr>
          <p:cNvPicPr>
            <a:picLocks noChangeAspect="1"/>
          </p:cNvPicPr>
          <p:nvPr/>
        </p:nvPicPr>
        <p:blipFill rotWithShape="1">
          <a:blip r:embed="rId3"/>
          <a:srcRect l="1" t="12187" r="29193" b="6235"/>
          <a:stretch/>
        </p:blipFill>
        <p:spPr>
          <a:xfrm>
            <a:off x="127820" y="963563"/>
            <a:ext cx="5810864" cy="46408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69393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733115" y="213751"/>
            <a:ext cx="8421688" cy="1325563"/>
          </a:xfrm>
        </p:spPr>
        <p:txBody>
          <a:bodyPr/>
          <a:lstStyle/>
          <a:p>
            <a:r>
              <a:rPr lang="en-US" b="1" dirty="0"/>
              <a:t>INSIGHT OF DATASET</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pic>
        <p:nvPicPr>
          <p:cNvPr id="25" name="Picture 24">
            <a:extLst>
              <a:ext uri="{FF2B5EF4-FFF2-40B4-BE49-F238E27FC236}">
                <a16:creationId xmlns:a16="http://schemas.microsoft.com/office/drawing/2014/main" id="{3CF48E57-F2EE-0C78-078E-CA2542CADF22}"/>
              </a:ext>
            </a:extLst>
          </p:cNvPr>
          <p:cNvPicPr>
            <a:picLocks noChangeAspect="1"/>
          </p:cNvPicPr>
          <p:nvPr/>
        </p:nvPicPr>
        <p:blipFill rotWithShape="1">
          <a:blip r:embed="rId2"/>
          <a:srcRect l="-1016" t="7321" r="28956" b="34896"/>
          <a:stretch/>
        </p:blipFill>
        <p:spPr>
          <a:xfrm>
            <a:off x="1032387" y="1539314"/>
            <a:ext cx="8610600" cy="38837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21178069"/>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180624 Minimalist light sales pitch_Win32_v3" id="{10980D2D-A96C-4E9B-A00E-81C4CAF0ABBD}" vid="{7928933E-F394-4192-9CD9-6D2A259AB5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FFFA3F-0FB5-4ED3-8906-A15B16577F4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966C46A-DC57-4209-80CD-9FE6C93151FF}">
  <ds:schemaRefs>
    <ds:schemaRef ds:uri="http://schemas.microsoft.com/sharepoint/v3/contenttype/forms"/>
  </ds:schemaRefs>
</ds:datastoreItem>
</file>

<file path=customXml/itemProps3.xml><?xml version="1.0" encoding="utf-8"?>
<ds:datastoreItem xmlns:ds="http://schemas.openxmlformats.org/officeDocument/2006/customXml" ds:itemID="{4E18436D-DA32-4E27-AC64-8FFEDA5218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light sales pitch</Template>
  <TotalTime>62</TotalTime>
  <Words>385</Words>
  <Application>Microsoft Office PowerPoint</Application>
  <PresentationFormat>Widescreen</PresentationFormat>
  <Paragraphs>37</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Arial Rounded MT Bold</vt:lpstr>
      <vt:lpstr>Calibri</vt:lpstr>
      <vt:lpstr>Tenorite</vt:lpstr>
      <vt:lpstr>Monoline</vt:lpstr>
      <vt:lpstr>Entertainment Industry Analysis</vt:lpstr>
      <vt:lpstr>Problem Statement: </vt:lpstr>
      <vt:lpstr> Objective  </vt:lpstr>
      <vt:lpstr>Data Overview</vt:lpstr>
      <vt:lpstr>DATA PROCESSING</vt:lpstr>
      <vt:lpstr>DATA CLEANING</vt:lpstr>
      <vt:lpstr>DATA ANALYSIS</vt:lpstr>
      <vt:lpstr>PowerPoint Presentation</vt:lpstr>
      <vt:lpstr>INSIGHT OF DATASET</vt:lpstr>
      <vt:lpstr>DASHBOARDS </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Maria cecilina D</dc:creator>
  <cp:lastModifiedBy>Maria cecilina D</cp:lastModifiedBy>
  <cp:revision>1</cp:revision>
  <dcterms:created xsi:type="dcterms:W3CDTF">2024-08-16T15:30:20Z</dcterms:created>
  <dcterms:modified xsi:type="dcterms:W3CDTF">2024-08-16T16:32:58Z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